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this presentation I will not only inform you, but I might actually challenge your stances on certain subjects or policies that have to do with information privacy, and the Government’s involvement.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3bdd6006c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3bdd6006c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3bdd6006c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3bdd6006c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3bdd6006c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3bdd6006c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3bdd6006c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3bdd6006c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3bdd6006c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3bdd6006c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3bdd600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3bdd600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3bdd6006c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3bdd6006c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3bdd6006c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3bdd6006c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3bdd6006c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3bdd6006c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3bdd6006c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3bdd6006c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3bdd6006c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3bdd6006c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3bdd6006c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3bdd6006c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3bdd6006c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3bdd6006c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7223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Privacy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and the Government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33"/>
              <a:t>Sections </a:t>
            </a:r>
            <a:r>
              <a:rPr lang="en" sz="1533"/>
              <a:t>5.3.7 - 6.2.3</a:t>
            </a:r>
            <a:endParaRPr sz="1533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35069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probably too-long presentation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Austin Meredith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Network Analysis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87900" y="11850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Employers, both negative and positive, mine your social network for information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Banks evaluating riskiness of loans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Cell Phone Companies look for influencers and offer them deals to stay and share their services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3657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accent5"/>
                </a:solidFill>
              </a:rPr>
              <a:t>Police monitor social media as well!</a:t>
            </a:r>
            <a:endParaRPr u="sng">
              <a:solidFill>
                <a:schemeClr val="accent5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00" y="3019650"/>
            <a:ext cx="3564624" cy="200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1425" y="3332000"/>
            <a:ext cx="3316377" cy="17353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 of “Anonymized” Datasets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87900" y="11850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</a:rPr>
              <a:t>Netflix Prize</a:t>
            </a:r>
            <a:r>
              <a:rPr lang="en">
                <a:solidFill>
                  <a:schemeClr val="accent5"/>
                </a:solidFill>
              </a:rPr>
              <a:t> - Netflix </a:t>
            </a:r>
            <a:r>
              <a:rPr lang="en">
                <a:solidFill>
                  <a:schemeClr val="accent5"/>
                </a:solidFill>
              </a:rPr>
              <a:t>uses a personalized algorithm to provide it’s subscribers with content they might enjoy. They o</a:t>
            </a:r>
            <a:r>
              <a:rPr lang="en">
                <a:solidFill>
                  <a:schemeClr val="accent5"/>
                </a:solidFill>
              </a:rPr>
              <a:t>nce </a:t>
            </a:r>
            <a:r>
              <a:rPr lang="en">
                <a:solidFill>
                  <a:schemeClr val="accent5"/>
                </a:solidFill>
              </a:rPr>
              <a:t>offered a $1 million prize to anyone who can come up with a 10% better algorithm. Turns out, bad idea.</a:t>
            </a:r>
            <a:br>
              <a:rPr lang="en">
                <a:solidFill>
                  <a:schemeClr val="accent5"/>
                </a:solidFill>
              </a:rPr>
            </a:b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</a:rPr>
              <a:t>AOL Search Dataset</a:t>
            </a:r>
            <a:r>
              <a:rPr lang="en">
                <a:solidFill>
                  <a:schemeClr val="accent5"/>
                </a:solidFill>
              </a:rPr>
              <a:t> - AOL released a </a:t>
            </a:r>
            <a:r>
              <a:rPr lang="en">
                <a:solidFill>
                  <a:schemeClr val="accent5"/>
                </a:solidFill>
              </a:rPr>
              <a:t>dataset containing around 20 million queries from about 650,000 AOL users. It was available to the public, and was found to contain personal information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Consumer Backlash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87900" y="17946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“Marketplace: Households” - Equifax wanted a CD of 120 million household’s info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Facebook Beacon - Opt-Out social notifications of things you have bought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Malls Track Shoppers’ Cell Phones - Records time in </a:t>
            </a:r>
            <a:r>
              <a:rPr lang="en">
                <a:solidFill>
                  <a:schemeClr val="accent5"/>
                </a:solidFill>
              </a:rPr>
              <a:t>stores</a:t>
            </a:r>
            <a:r>
              <a:rPr lang="en">
                <a:solidFill>
                  <a:schemeClr val="accent5"/>
                </a:solidFill>
              </a:rPr>
              <a:t>, how many shop here and there, as well as unpopular areas in the mall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iPhone Apps Uploading Address Books - Path was first discovered doing it, others were too. Lead to an Opt-In </a:t>
            </a:r>
            <a:r>
              <a:rPr lang="en">
                <a:solidFill>
                  <a:schemeClr val="accent5"/>
                </a:solidFill>
              </a:rPr>
              <a:t>policy. 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Instagram’s Proposed Change of Terms of Service - IG once proposed selling your data without compensating you. Didn’t go well.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375" y="51663"/>
            <a:ext cx="2590800" cy="17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200" y="76199"/>
            <a:ext cx="3234600" cy="18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and the Government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</a:rPr>
              <a:t>US Legislation Restricting Information Collection</a:t>
            </a:r>
            <a:endParaRPr b="1" u="sng">
              <a:solidFill>
                <a:schemeClr val="accent5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●"/>
            </a:pPr>
            <a:r>
              <a:rPr b="1" lang="en">
                <a:solidFill>
                  <a:schemeClr val="accent5"/>
                </a:solidFill>
              </a:rPr>
              <a:t>Employee Polygraph Protection Act (EPPA) </a:t>
            </a:r>
            <a:r>
              <a:rPr lang="en">
                <a:solidFill>
                  <a:schemeClr val="accent5"/>
                </a:solidFill>
              </a:rPr>
              <a:t>- prevents employers from using lie detector tests under most situations, besides the government itself… of course.</a:t>
            </a:r>
            <a:endParaRPr>
              <a:solidFill>
                <a:schemeClr val="accent5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●"/>
            </a:pPr>
            <a:r>
              <a:rPr b="1" lang="en">
                <a:solidFill>
                  <a:schemeClr val="accent5"/>
                </a:solidFill>
              </a:rPr>
              <a:t>Children’s Online Privacy Protection Act (COPPA)</a:t>
            </a:r>
            <a:r>
              <a:rPr lang="en">
                <a:solidFill>
                  <a:schemeClr val="accent5"/>
                </a:solidFill>
              </a:rPr>
              <a:t> - designed to reduce the amount of information gathered from children 12 and younger using the internet, requiring prior parental consent. </a:t>
            </a:r>
            <a:endParaRPr>
              <a:solidFill>
                <a:schemeClr val="accent5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●"/>
            </a:pPr>
            <a:r>
              <a:rPr b="1" lang="en">
                <a:solidFill>
                  <a:schemeClr val="accent5"/>
                </a:solidFill>
              </a:rPr>
              <a:t>Genetic Information Nondiscrimination Act</a:t>
            </a:r>
            <a:r>
              <a:rPr lang="en">
                <a:solidFill>
                  <a:schemeClr val="accent5"/>
                </a:solidFill>
              </a:rPr>
              <a:t> (no acronym? I wonder why?) - designed to prevent discrimination in the areas of medical benefits and </a:t>
            </a:r>
            <a:r>
              <a:rPr lang="en">
                <a:solidFill>
                  <a:schemeClr val="accent5"/>
                </a:solidFill>
              </a:rPr>
              <a:t>employment</a:t>
            </a:r>
            <a:r>
              <a:rPr lang="en">
                <a:solidFill>
                  <a:schemeClr val="accent5"/>
                </a:solidFill>
              </a:rPr>
              <a:t> based on genetic information.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6"/>
          <p:cNvPicPr preferRelativeResize="0"/>
          <p:nvPr/>
        </p:nvPicPr>
        <p:blipFill rotWithShape="1">
          <a:blip r:embed="rId3">
            <a:alphaModFix/>
          </a:blip>
          <a:srcRect b="0" l="2639" r="-2639" t="0"/>
          <a:stretch/>
        </p:blipFill>
        <p:spPr>
          <a:xfrm>
            <a:off x="2735872" y="936025"/>
            <a:ext cx="4045976" cy="303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Cover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</a:rPr>
              <a:t>Information Privacy</a:t>
            </a:r>
            <a:endParaRPr b="1" u="sng"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b="1" lang="en">
                <a:solidFill>
                  <a:schemeClr val="accent5"/>
                </a:solidFill>
              </a:rPr>
              <a:t>Information Disclosures</a:t>
            </a:r>
            <a:endParaRPr b="1"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Mobile Applications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Medical Records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Cookies (yum)</a:t>
            </a:r>
            <a:endParaRPr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b="1" lang="en">
                <a:solidFill>
                  <a:schemeClr val="accent5"/>
                </a:solidFill>
              </a:rPr>
              <a:t>Data Mining</a:t>
            </a:r>
            <a:endParaRPr b="1"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Definition &amp; Examples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Opt-In vs Opt-Out policies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Social Network Analysis</a:t>
            </a:r>
            <a:endParaRPr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b="1" lang="en">
                <a:solidFill>
                  <a:schemeClr val="accent5"/>
                </a:solidFill>
              </a:rPr>
              <a:t>Examples of Consumer Backlash</a:t>
            </a:r>
            <a:endParaRPr b="1"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“Marketplace: Households”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Malls Tracking Shoppers’ Cell Phones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Instagram’s Proposed TOS Changes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1" name="Google Shape;71;p14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</a:rPr>
              <a:t>Privacy and the Government</a:t>
            </a:r>
            <a:endParaRPr b="1" u="sng"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b="1" lang="en">
                <a:solidFill>
                  <a:schemeClr val="accent5"/>
                </a:solidFill>
              </a:rPr>
              <a:t>US </a:t>
            </a:r>
            <a:r>
              <a:rPr b="1" lang="en">
                <a:solidFill>
                  <a:schemeClr val="accent5"/>
                </a:solidFill>
              </a:rPr>
              <a:t>Legislation</a:t>
            </a:r>
            <a:r>
              <a:rPr b="1" lang="en">
                <a:solidFill>
                  <a:schemeClr val="accent5"/>
                </a:solidFill>
              </a:rPr>
              <a:t> Restricting Information Collection</a:t>
            </a:r>
            <a:endParaRPr b="1"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Employee Polygraph Protection Act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Children’s Online Privacy Protection Act</a:t>
            </a:r>
            <a:endParaRPr>
              <a:solidFill>
                <a:schemeClr val="accent5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</a:pPr>
            <a:r>
              <a:rPr lang="en">
                <a:solidFill>
                  <a:schemeClr val="accent5"/>
                </a:solidFill>
              </a:rPr>
              <a:t>Genetic Information Nondiscrimination Act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520" y="3264950"/>
            <a:ext cx="2983250" cy="18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Applications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87900" y="1108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The majority of mobile applications on both iPhones &amp; Androids collect and sell your data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Flurry, a data analysis </a:t>
            </a:r>
            <a:r>
              <a:rPr lang="en">
                <a:solidFill>
                  <a:schemeClr val="accent5"/>
                </a:solidFill>
              </a:rPr>
              <a:t>company</a:t>
            </a:r>
            <a:r>
              <a:rPr lang="en">
                <a:solidFill>
                  <a:schemeClr val="accent5"/>
                </a:solidFill>
              </a:rPr>
              <a:t>, has access to data from over a half million apps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8800" y="3191350"/>
            <a:ext cx="3329026" cy="21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OnStar &amp; Vehicle “Black Boxes”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87900" y="11433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OnStar is a communication system incorporated into a vehicle’s </a:t>
            </a:r>
            <a:r>
              <a:rPr lang="en">
                <a:solidFill>
                  <a:schemeClr val="accent5"/>
                </a:solidFill>
              </a:rPr>
              <a:t>rear view</a:t>
            </a:r>
            <a:r>
              <a:rPr lang="en">
                <a:solidFill>
                  <a:schemeClr val="accent5"/>
                </a:solidFill>
              </a:rPr>
              <a:t> mirror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It provides emergency, security, navigation and </a:t>
            </a:r>
            <a:r>
              <a:rPr lang="en">
                <a:solidFill>
                  <a:schemeClr val="accent5"/>
                </a:solidFill>
              </a:rPr>
              <a:t>diagnostic</a:t>
            </a:r>
            <a:r>
              <a:rPr lang="en">
                <a:solidFill>
                  <a:schemeClr val="accent5"/>
                </a:solidFill>
              </a:rPr>
              <a:t> services, but did you know they can disable your gas pedal with “Remote Ignition Block”?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Most vehicles are also equipped with a “black box” that records data prior &amp; during accidents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752850"/>
            <a:ext cx="2095500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Records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87900" y="11850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The change to paperless methods by companies (HITECH) has plenty of benefits, but also negatives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Records are now stored on databases, or in clouds, </a:t>
            </a:r>
            <a:r>
              <a:rPr lang="en">
                <a:solidFill>
                  <a:schemeClr val="accent5"/>
                </a:solidFill>
              </a:rPr>
              <a:t>which</a:t>
            </a:r>
            <a:r>
              <a:rPr lang="en">
                <a:solidFill>
                  <a:schemeClr val="accent5"/>
                </a:solidFill>
              </a:rPr>
              <a:t> introduces risks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Medical records are extremely personal, and leaks can cause harsh judgments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3140075"/>
            <a:ext cx="428625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Video Recorders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Cookies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87900" y="11850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TiVo, Inc. is an example of a well-known digital video recorder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TiVo collects </a:t>
            </a:r>
            <a:r>
              <a:rPr lang="en">
                <a:solidFill>
                  <a:schemeClr val="accent5"/>
                </a:solidFill>
              </a:rPr>
              <a:t>information on your viewing habits, as well as recording your second-by-second activity data. This can reveal personal or political interests.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Cookies store your personal information for use on the web, while Flash Cookies can be “respawned” and hold 25x The information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750" y="3217700"/>
            <a:ext cx="3700500" cy="185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87900" y="915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Mining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87900" y="180229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Information previously collected can be used as a commodity itself, used to personalize services, or target potential customers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Data Mining is collecting records and databases of records on a person, and trying to find patterns or relationships in the information to build and sell a profile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Common forms include loyalty cards, or customer surveys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00" y="94900"/>
            <a:ext cx="2940427" cy="165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87900" y="6104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Opt-In Versus Opt-Out Policies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87900" y="1870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What rules should govern the sharing of information between organizations?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Privacy advocates prefer the opt-in policy, where users must first consent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While marketing professionals would prefer opt-out, where users must go through the process of revoking consent for data collection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625" y="76200"/>
            <a:ext cx="2795176" cy="186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Mining Examples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Google’s Personalized Search &amp; Collaborative Filtering - The word “bass” and predicting what you might want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Target Targeting Pregnant Women - Using data from pregnant shoppers, they can predict who might be pregnant by items bought; lotion, </a:t>
            </a:r>
            <a:r>
              <a:rPr lang="en">
                <a:solidFill>
                  <a:schemeClr val="accent5"/>
                </a:solidFill>
              </a:rPr>
              <a:t>nutritional</a:t>
            </a:r>
            <a:r>
              <a:rPr lang="en">
                <a:solidFill>
                  <a:schemeClr val="accent5"/>
                </a:solidFill>
              </a:rPr>
              <a:t> supps.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Credit Reports - Loans, interest, employer judgement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Targeted Direct Mail And Data Brokers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</a:rPr>
              <a:t>Microtargeting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950" y="3096400"/>
            <a:ext cx="2954850" cy="19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